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118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612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940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769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13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41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302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06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409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411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75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EA496-8370-45B3-A3C3-E1B02E7B2608}" type="datetimeFigureOut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26/08/2012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2F352-B590-4122-BFA9-E758099FC00E}" type="slidenum">
              <a:rPr lang="es-CO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O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86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51520" y="476672"/>
            <a:ext cx="8640960" cy="324036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11560" y="908720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7200" b="1" dirty="0">
                <a:solidFill>
                  <a:srgbClr val="FF0000"/>
                </a:solidFill>
              </a:rPr>
              <a:t>Tercer sello</a:t>
            </a:r>
            <a:br>
              <a:rPr lang="es-CO" sz="7200" b="1" dirty="0">
                <a:solidFill>
                  <a:srgbClr val="FF0000"/>
                </a:solidFill>
              </a:rPr>
            </a:br>
            <a:r>
              <a:rPr lang="es-CO" dirty="0">
                <a:solidFill>
                  <a:srgbClr val="C00000"/>
                </a:solidFill>
              </a:rPr>
              <a:t> </a:t>
            </a:r>
            <a:r>
              <a:rPr lang="es-CO" sz="3600" b="1" dirty="0">
                <a:solidFill>
                  <a:srgbClr val="C00000"/>
                </a:solidFill>
                <a:latin typeface="Agency FB" pitchFamily="34" charset="0"/>
              </a:rPr>
              <a:t>Unión iglesia estado</a:t>
            </a:r>
            <a:endParaRPr lang="es-CO" sz="3600" b="1" dirty="0">
              <a:solidFill>
                <a:srgbClr val="C00000"/>
              </a:solidFill>
              <a:latin typeface="Agency FB" pitchFamily="34" charset="0"/>
            </a:endParaRPr>
          </a:p>
        </p:txBody>
      </p:sp>
      <p:pic>
        <p:nvPicPr>
          <p:cNvPr id="6" name="Picture 2" descr="http://t0.gstatic.com/images?q=tbn:ANd9GcQ51YBJW1uVQ1uHwDI8u0Xg2gvs2iOH17mCPNipelA_OmLX4OK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933056"/>
            <a:ext cx="2448272" cy="253288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3528" y="4941168"/>
            <a:ext cx="5289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dirty="0">
                <a:solidFill>
                  <a:prstClr val="black"/>
                </a:solidFill>
              </a:rPr>
              <a:t>Texto Bíblico Apoc.6: 5-6. </a:t>
            </a:r>
            <a:endParaRPr lang="es-CO" sz="3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13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688632" cy="6192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ES" dirty="0" smtClean="0"/>
              <a:t>Y cuando él abrió el tercer sello, oí al tercer animal, que decía: Ven y ve. Y miré, y he aquí un caballo negro: y el que estaba sentado encima de él, tenía un peso en su mano.</a:t>
            </a:r>
          </a:p>
          <a:p>
            <a:pPr>
              <a:buNone/>
            </a:pPr>
            <a:r>
              <a:rPr lang="es-ES" dirty="0" smtClean="0"/>
              <a:t>    Y oí una voz en medio de los cuatro animales, que decía: Dos libras de trigo por un denario, y seis libras de cebada por un denario: </a:t>
            </a:r>
            <a:r>
              <a:rPr lang="es-ES" u="sng" dirty="0" smtClean="0"/>
              <a:t>y no hagas daño al vino ni al aceite. </a:t>
            </a:r>
          </a:p>
          <a:p>
            <a:pPr>
              <a:buNone/>
            </a:pPr>
            <a:endParaRPr lang="es-CO" dirty="0"/>
          </a:p>
        </p:txBody>
      </p:sp>
      <p:pic>
        <p:nvPicPr>
          <p:cNvPr id="15362" name="Picture 2" descr="http://t1.gstatic.com/images?q=tbn:ANd9GcTNSJ-LnqrpXNA-zvCCcnFzoC6yyqUgFPH4F3TsaIpZ5yLkGEWdd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052736"/>
            <a:ext cx="3024336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4331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latin typeface="Algerian" pitchFamily="82" charset="0"/>
              </a:rPr>
              <a:t>Periodo del tercer sello</a:t>
            </a:r>
            <a:endParaRPr lang="es-CO" dirty="0"/>
          </a:p>
        </p:txBody>
      </p:sp>
      <p:sp>
        <p:nvSpPr>
          <p:cNvPr id="4" name="3 Menos"/>
          <p:cNvSpPr/>
          <p:nvPr/>
        </p:nvSpPr>
        <p:spPr>
          <a:xfrm>
            <a:off x="-828600" y="2996952"/>
            <a:ext cx="10801200" cy="936104"/>
          </a:xfrm>
          <a:prstGeom prst="mathMinus">
            <a:avLst>
              <a:gd name="adj1" fmla="val 350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prstClr val="white"/>
              </a:solidFill>
            </a:endParaRPr>
          </a:p>
        </p:txBody>
      </p:sp>
      <p:sp>
        <p:nvSpPr>
          <p:cNvPr id="5" name="4 Menos"/>
          <p:cNvSpPr/>
          <p:nvPr/>
        </p:nvSpPr>
        <p:spPr>
          <a:xfrm rot="16200000">
            <a:off x="7830108" y="2547156"/>
            <a:ext cx="1584176" cy="104360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prstClr val="white"/>
              </a:solidFill>
            </a:endParaRPr>
          </a:p>
        </p:txBody>
      </p:sp>
      <p:sp>
        <p:nvSpPr>
          <p:cNvPr id="6" name="5 Menos"/>
          <p:cNvSpPr/>
          <p:nvPr/>
        </p:nvSpPr>
        <p:spPr>
          <a:xfrm rot="16200000">
            <a:off x="-396552" y="2276872"/>
            <a:ext cx="1656184" cy="151216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11560" y="2708920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prstClr val="black"/>
                </a:solidFill>
              </a:rPr>
              <a:t>Del año 313                    Al                       538 d.C.</a:t>
            </a:r>
            <a:endParaRPr lang="es-CO" sz="3200" b="1" dirty="0">
              <a:solidFill>
                <a:prstClr val="black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187624" y="3789040"/>
            <a:ext cx="65527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000" b="1" dirty="0">
                <a:solidFill>
                  <a:srgbClr val="C00000"/>
                </a:solidFill>
                <a:latin typeface="Agency FB" pitchFamily="34" charset="0"/>
              </a:rPr>
              <a:t>La iglesia adquiere poder político</a:t>
            </a:r>
          </a:p>
          <a:p>
            <a:pPr algn="ctr"/>
            <a:r>
              <a:rPr lang="es-CO" sz="4000" b="1" dirty="0">
                <a:solidFill>
                  <a:srgbClr val="002060"/>
                </a:solidFill>
                <a:latin typeface="Agency FB" pitchFamily="34" charset="0"/>
              </a:rPr>
              <a:t>Mescla de “hierro y arcilla” </a:t>
            </a:r>
            <a:r>
              <a:rPr lang="es-CO" sz="3600" b="1" dirty="0">
                <a:solidFill>
                  <a:srgbClr val="FF0000"/>
                </a:solidFill>
                <a:latin typeface="Agency FB" pitchFamily="34" charset="0"/>
              </a:rPr>
              <a:t>Dan.2:33.</a:t>
            </a:r>
            <a:endParaRPr lang="es-CO" sz="36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15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3960440" cy="612068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dirty="0" smtClean="0"/>
              <a:t>    </a:t>
            </a:r>
            <a:r>
              <a:rPr lang="es-CO" dirty="0" smtClean="0"/>
              <a:t>  </a:t>
            </a:r>
            <a:r>
              <a:rPr lang="es-CO" sz="4800" dirty="0" smtClean="0"/>
              <a:t>Cuando el Cordero abrió el tercer sello,….miré y vi </a:t>
            </a:r>
            <a:r>
              <a:rPr lang="es-CO" sz="4800" b="1" dirty="0" smtClean="0"/>
              <a:t>Un caballo negro </a:t>
            </a:r>
            <a:r>
              <a:rPr lang="es-CO" sz="4800" b="1" dirty="0" smtClean="0">
                <a:solidFill>
                  <a:srgbClr val="FF0000"/>
                </a:solidFill>
              </a:rPr>
              <a:t>(verso5)</a:t>
            </a:r>
            <a:r>
              <a:rPr lang="es-CO" sz="4800" b="1" dirty="0" smtClean="0"/>
              <a:t>.</a:t>
            </a:r>
            <a:r>
              <a:rPr lang="es-CO" sz="4800" dirty="0" smtClean="0"/>
              <a:t>   </a:t>
            </a:r>
            <a:endParaRPr lang="es-CO" sz="4800" dirty="0"/>
          </a:p>
        </p:txBody>
      </p:sp>
      <p:pic>
        <p:nvPicPr>
          <p:cNvPr id="3074" name="Picture 2" descr="http://t3.gstatic.com/images?q=tbn:ANd9GcSiyzcPL26taqcLNil2_2tAli7UqMZ5ASK7VLWU90L1OkYxCgQ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32656"/>
            <a:ext cx="4608512" cy="60486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796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5122912" cy="58326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000" dirty="0" smtClean="0"/>
              <a:t>Si el caballo blanco simbolizaba </a:t>
            </a:r>
            <a:r>
              <a:rPr lang="es-CO" sz="4000" dirty="0" smtClean="0">
                <a:solidFill>
                  <a:srgbClr val="0070C0"/>
                </a:solidFill>
              </a:rPr>
              <a:t>victoria y pureza</a:t>
            </a:r>
            <a:r>
              <a:rPr lang="es-CO" sz="4000" dirty="0" smtClean="0"/>
              <a:t> puede considerarse que el caballo negro indica </a:t>
            </a:r>
            <a:r>
              <a:rPr lang="es-CO" sz="4000" dirty="0" smtClean="0">
                <a:solidFill>
                  <a:srgbClr val="0070C0"/>
                </a:solidFill>
              </a:rPr>
              <a:t>derrota</a:t>
            </a:r>
            <a:r>
              <a:rPr lang="es-CO" sz="4000" dirty="0" smtClean="0"/>
              <a:t>, o que su color simboliza una </a:t>
            </a:r>
            <a:r>
              <a:rPr lang="es-CO" sz="4000" dirty="0" smtClean="0">
                <a:solidFill>
                  <a:srgbClr val="0070C0"/>
                </a:solidFill>
              </a:rPr>
              <a:t>mayor corrupción de la fe. </a:t>
            </a:r>
          </a:p>
          <a:p>
            <a:pPr>
              <a:buNone/>
            </a:pPr>
            <a:endParaRPr lang="es-CO" dirty="0" smtClean="0"/>
          </a:p>
          <a:p>
            <a:endParaRPr lang="es-CO" dirty="0"/>
          </a:p>
        </p:txBody>
      </p:sp>
      <p:pic>
        <p:nvPicPr>
          <p:cNvPr id="4" name="Picture 2" descr="http://t3.gstatic.com/images?q=tbn:ANd9GcTEvEW1VWMykhvSRF6wZeq1SDaPHutwDLjZqo4vIU90GZ-rTOy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76672"/>
            <a:ext cx="2915816" cy="2808312"/>
          </a:xfrm>
          <a:prstGeom prst="rect">
            <a:avLst/>
          </a:prstGeom>
          <a:noFill/>
        </p:spPr>
      </p:pic>
      <p:pic>
        <p:nvPicPr>
          <p:cNvPr id="51202" name="Picture 2" descr="http://t2.gstatic.com/images?q=tbn:ANd9GcSTMTq2yDKYYKqUWMPPFmWvf-VHuYTYS2l_PnkG50cKZ-NL9sJ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789040"/>
            <a:ext cx="2952328" cy="24669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821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2961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SE CAMBIO EL SÁBADO POR EL DOMINGO</a:t>
            </a:r>
          </a:p>
          <a:p>
            <a:pPr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(CS. Cap.3- pág. 57 apéndice- pag.740).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1916832"/>
            <a:ext cx="4608512" cy="452431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600" u="sng" dirty="0">
                <a:solidFill>
                  <a:prstClr val="black"/>
                </a:solidFill>
              </a:rPr>
              <a:t>Entregaron por conveniencia los principios de la fe y la verdad</a:t>
            </a:r>
            <a:r>
              <a:rPr lang="es-CO" sz="3600" dirty="0">
                <a:solidFill>
                  <a:prstClr val="black"/>
                </a:solidFill>
              </a:rPr>
              <a:t>, que los cristianos de Esmirna y Éfeso avían defendido a costa de sus propias vidas.</a:t>
            </a:r>
            <a:endParaRPr lang="es-CO" sz="3600" dirty="0">
              <a:solidFill>
                <a:prstClr val="black"/>
              </a:solidFill>
            </a:endParaRPr>
          </a:p>
        </p:txBody>
      </p:sp>
      <p:pic>
        <p:nvPicPr>
          <p:cNvPr id="61442" name="Picture 2" descr="http://t0.gstatic.com/images?q=tbn:ANd9GcQmDtjBExepc7xnfcL-UI4HU5nsyVItPl5Ch3Dovq1fQEOQqldai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916832"/>
            <a:ext cx="1905000" cy="2057401"/>
          </a:xfrm>
          <a:prstGeom prst="rect">
            <a:avLst/>
          </a:prstGeom>
          <a:noFill/>
        </p:spPr>
      </p:pic>
      <p:pic>
        <p:nvPicPr>
          <p:cNvPr id="61444" name="Picture 4" descr="http://t1.gstatic.com/images?q=tbn:ANd9GcS9LApTzdS93pNr4ufrR3Aa3rtIM4WvSweguUtt2VpOx-Byc6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916832"/>
            <a:ext cx="1676400" cy="2039863"/>
          </a:xfrm>
          <a:prstGeom prst="rect">
            <a:avLst/>
          </a:prstGeom>
          <a:noFill/>
        </p:spPr>
      </p:pic>
      <p:pic>
        <p:nvPicPr>
          <p:cNvPr id="61446" name="Picture 6" descr="http://t3.gstatic.com/images?q=tbn:ANd9GcRF0wQZsM0Vb46bYvlEhsDw4SAtQxIfNdBdVTRzZ1HyKoxiO7juf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221088"/>
            <a:ext cx="3240360" cy="237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976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296145"/>
          </a:xfrm>
          <a:solidFill>
            <a:srgbClr val="FFC000"/>
          </a:solidFill>
        </p:spPr>
        <p:txBody>
          <a:bodyPr/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dirty="0" smtClean="0"/>
              <a:t>NOTE QUE </a:t>
            </a:r>
            <a:r>
              <a:rPr lang="es-CO" dirty="0" smtClean="0"/>
              <a:t>TODOS LOS SÍMBOLOS SON DE COMERCIO: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2132856"/>
            <a:ext cx="43924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>
                <a:solidFill>
                  <a:prstClr val="black"/>
                </a:solidFill>
              </a:rPr>
              <a:t>La iglesia rebajó sus principios de ESPÍRITUALES a SECULARES.</a:t>
            </a:r>
          </a:p>
          <a:p>
            <a:pPr algn="ctr"/>
            <a:endParaRPr lang="es-CO" sz="3600" dirty="0">
              <a:solidFill>
                <a:prstClr val="black"/>
              </a:solidFill>
            </a:endParaRPr>
          </a:p>
          <a:p>
            <a:pPr algn="ctr"/>
            <a:r>
              <a:rPr lang="es-CO" sz="3600" dirty="0">
                <a:solidFill>
                  <a:prstClr val="black"/>
                </a:solidFill>
              </a:rPr>
              <a:t>LA BALANZA: Símbolo de </a:t>
            </a:r>
            <a:r>
              <a:rPr lang="es-CO" sz="3600" u="sng" dirty="0">
                <a:solidFill>
                  <a:prstClr val="black"/>
                </a:solidFill>
              </a:rPr>
              <a:t>equilibrio</a:t>
            </a:r>
            <a:r>
              <a:rPr lang="es-CO" sz="3600" dirty="0">
                <a:solidFill>
                  <a:prstClr val="black"/>
                </a:solidFill>
              </a:rPr>
              <a:t> entre la iglesia y el estado.. </a:t>
            </a:r>
          </a:p>
        </p:txBody>
      </p:sp>
      <p:pic>
        <p:nvPicPr>
          <p:cNvPr id="59396" name="Picture 4" descr="http://t0.gstatic.com/images?q=tbn:ANd9GcRA_GUHghc8XUcPZ5zVDwMuQknJCyVUkbBNI9mLpdyDEbjS0oIjo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988840"/>
            <a:ext cx="1944216" cy="1800200"/>
          </a:xfrm>
          <a:prstGeom prst="rect">
            <a:avLst/>
          </a:prstGeom>
          <a:noFill/>
        </p:spPr>
      </p:pic>
      <p:pic>
        <p:nvPicPr>
          <p:cNvPr id="59398" name="Picture 6" descr="http://t2.gstatic.com/images?q=tbn:ANd9GcSc1Z8hA9NRZksbdKBq9_vcZKdsB22k4oBc4f1Cq8f-G1U1lEy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5" y="1988840"/>
            <a:ext cx="1800200" cy="184785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4048" y="3861048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FF0000"/>
                </a:solidFill>
              </a:rPr>
              <a:t>Las cosas de Dios quedaron en segundo lugar</a:t>
            </a:r>
          </a:p>
        </p:txBody>
      </p:sp>
      <p:sp>
        <p:nvSpPr>
          <p:cNvPr id="59400" name="AutoShape 8" descr="data:image/jpeg;base64,/9j/4AAQSkZJRgABAQAAAQABAAD/2wBDAAkGBwgHBgkIBwgKCgkLDRYPDQwMDRsUFRAWIB0iIiAdHx8kKDQsJCYxJx8fLT0tMTU3Ojo6Iys/RD84QzQ5Ojf/2wBDAQoKCg0MDRoPDxo3JR8lNzc3Nzc3Nzc3Nzc3Nzc3Nzc3Nzc3Nzc3Nzc3Nzc3Nzc3Nzc3Nzc3Nzc3Nzc3Nzc3Nzf/wAARCABYAGoDASIAAhEBAxEB/8QAGwABAAMBAQEBAAAAAAAAAAAAAAQFBgIDAQf/xABBEAABAwICBAcMCQUBAAAAAAABAAIDBBEFIQYSMUETIlFhcYGhFBYjMjRydJGxwcLRFUJUVYKSotLhRFJTYrLw/8QAFAEBAAAAAAAAAAAAAAAAAAAAAP/EABQRAQAAAAAAAAAAAAAAAAAAAAD/2gAMAwEAAhEDEQA/AP3FERAREQFBqMThikMUbXzSja2MXt0/xey8cWq3NeKaJxYS3WleNrW7Muf+OW4i0dBJUxC44Cn3NG12W3Z/7cLIPsmPTsdbuKK3pbLr2pcfpZXhk4dTuOQL82OPM737FWV1BE3EGQilmc4i8NnjVe0auuTxh/cAPNuo+I4PJA10lG7WbbjRO3jm5+1BsQbr6stoxijmyNopnHUdcRB2ZYR9W+8W2ero1KAiIgIiICIvGqidLEWxymN1wbj2G1jboIQeyKgho5KyHhOCgeSSNWWSS9tx2naLHrT6Fk+x0H55EEWaUzVsrb2MlUY3Hmba3Y4epaWMBrQ1rbNAsABsVCcAB24fhp35uene837twz1vQTqxzfp7D26wBME+V89sfyKlSw3HirJYjBT4eA+bBqB2tJwbS1zs87Z8mate99v3dhnregq8Rp3UeIyvhuNUNmaOR1x8z61tQbgFZ4aPgbMOw0fieu/oWT7HQfnkQX6KhdhslPE+TuelaWi4EckmZ3DaNpyVjhkcjYi+SUuJNtS5IYQSDm4knP2bEE1ERAUetOtDwQOcxEeRzsdvZcqQo58JWgfViZf8TvkB+pB8jtHWSNFg2VoeAOUZHs1VJUer4joZR9WQNd0Oy9pB6lIQEREGR0s8ng9J+MrXLI6WeTwek/GVrkBERBHqOPPBDuuZHdDdnaQepIOJUzx7iRI3mvkR6wT1pT+Emnm3a3Bt6G3v2l3qSfiVEEu4kxnmBzHaAOtBIREQDsUei40RmO2Zxk6j4v6QFVVGP0EklTRvrYaeRjnRO4UEHkJGwdpSTGYw3wNfROG4Aj9yC5qI+GgkjvbXaRfkSmk4aCOQixc0EjkO8LK1GktZGfAvpZOYNJ9jl5UGk2JNeYzhJlYXlxLCWWubnxstt96DZouIZBLEyRoID2hwB512gyOlnk8HpPxla5ZHSzyeD0n4ytcgLzqJeBhfJa5aLgcp3BeiycultBJPNT1TqmF0MxbxY2uaS12Rvmdw3INRTx8DAyMm5aLF3Kd56yuathkpnhgu8DWZ5wzHaAs1LpBSyi8FdOT5jh7lAmxXFXG9FUznpaD/ANBBuIntljbIw3a4BwPMV0sNh2JaSwWEjaZ0DNomABtty1fktu12s0HPMXQZ3FdDqKvqpKqOaWCaQ6ztWzmk8tj81BZoZPCfB1sb/OjLfeVskQZuDR6pjydPDboJU2PBTa01SSOSNmr2m6t0QcsaGMDGizWiwA3BdIiDI6WeTwek/GVrlkdLPJ4PSfjK1yAqav0YwqvmfNLT6kz83SROLSTykbL9SuUQZpuh1HGbxVVSByO1T7gpUWjsTP6qa3MG39iu0QV8WEUrLa+vLb/I7LrAsCrCyIgIiICIiDMV2lkFNWTU7nMjMTyw3aXE26xbtXgdLqM7auYH/VrPeCiIKvFcZo69kUXdFmsl1zI7xiL32AWVp320YPlc56Qz9qIg+9+dMzMSteBucyxPWD7lq43iSNrxscAURB0iIgIiIP/Z"/>
          <p:cNvSpPr>
            <a:spLocks noChangeAspect="1" noChangeArrowheads="1"/>
          </p:cNvSpPr>
          <p:nvPr/>
        </p:nvSpPr>
        <p:spPr bwMode="auto">
          <a:xfrm>
            <a:off x="63500" y="-381000"/>
            <a:ext cx="962025" cy="8001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59402" name="Picture 10" descr="http://api.ning.com/files/2SYohTa-GX9AQ9lb-uoJ5cma8Cn7TDouXyhWkL7ixVNWB5*zTPRkZM*d-FoYS-HXjwIGfDeZzhzIjVSa0sSCtll9Z5QMOZKg/balanz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581128"/>
            <a:ext cx="2160240" cy="17949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518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4896544" cy="612068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b="1" dirty="0" smtClean="0"/>
              <a:t>Una balanza. </a:t>
            </a:r>
            <a:r>
              <a:rPr lang="es-CO" dirty="0" smtClean="0"/>
              <a:t>Gr. zugós “yugo”, por la semejanza con los brazos de una balanza.  </a:t>
            </a:r>
          </a:p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 Puede considerarse que este símbolo describe la condición espiritual dentro de la iglesia después de la legalización del cristianismo en el siglo IV, cuando se unieron la iglesia y el Estado.  </a:t>
            </a:r>
            <a:endParaRPr lang="es-CO" dirty="0"/>
          </a:p>
        </p:txBody>
      </p:sp>
      <p:pic>
        <p:nvPicPr>
          <p:cNvPr id="50180" name="Picture 4" descr="http://t2.gstatic.com/images?q=tbn:ANd9GcRZyGh6SvIYHhHdkiGay-kApsw7ZyzpReL8pqrZTW2umLC1VJcjC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88640"/>
            <a:ext cx="1872208" cy="2016224"/>
          </a:xfrm>
          <a:prstGeom prst="rect">
            <a:avLst/>
          </a:prstGeom>
          <a:noFill/>
        </p:spPr>
      </p:pic>
      <p:sp>
        <p:nvSpPr>
          <p:cNvPr id="50182" name="AutoShape 6" descr="data:image/jpeg;base64,/9j/4AAQSkZJRgABAQAAAQABAAD/2wBDAAkGBwgHBgkIBwgKCgkLDRYPDQwMDRsUFRAWIB0iIiAdHx8kKDQsJCYxJx8fLT0tMTU3Ojo6Iys/RD84QzQ5Ojf/2wBDAQoKCg0MDRoPDxo3JR8lNzc3Nzc3Nzc3Nzc3Nzc3Nzc3Nzc3Nzc3Nzc3Nzc3Nzc3Nzc3Nzc3Nzc3Nzc3Nzc3Nzf/wAARCAByAOMDASIAAhEBAxEB/8QAGwAAAQUBAQAAAAAAAAAAAAAAAwACBAUGAQf/xABAEAABAwIEAgcFBQYFBQAAAAABAAIDBBEFEiExQVEGEyJhcYGhMpGxwdEUQlJy4RUjM0OCoiQ0U2LwRGOSssL/xAAZAQACAwEAAAAAAAAAAAAAAAABBAACAwX/xAApEQACAgIBAwMDBQEAAAAAAAAAAQIDBBEhEhMxBRRRIkFhIzIzQnEV/9oADAMBAAIRAxEAPwBjApEe6AwKQxMnEDxjMQBudFCGKSPpzLDEGXvbMc2xsuTYtTwG0RMzwdmHT3/S6qoqpziWxxhrM7nd4zEm3qlMm3S1FnTwsbqbdkTU087XU0UsrmszMBNzbW2qccRpGMc77Qw5QTYHU+CyfWXdYl2mli5HYXsdZ0Z05rL3fwa/8/nezRU2KQzOA6idjTs94BHoVY2LRdwsswyWJ1O6ENNnG4bwHNOFVNELxSPjI2DNGkI15T/sg24Ef6M0911pWci6QSxuDamJsjfxN7J+imVHSLDKWJs080rWOuCRC52T81gbeKajbGXgTnj2R8ouV0JlxfQ96eCtDAc1FahC190RpQYR4TwmBPCAUOXVwKPW19Hh8bZK+rgpo3HK180gYCbXsL8dCoWXJLSCHBNHUQsmgkZLFI0OY9hu1wOxB4ooBte3ogQ6u2QzLGz2pI2/me0fNIVEJ2miv3SN+qm0W6ZfARcSDgdnNPg4FOLHAXyu7jZTYGn8DVwhO8FwhECJmBtviUfc1x9P1WhMbiTppfmspBPJTydZC7K61r2UxuNVjdyx3i1UcWxiqxRjpl06JxJsw+8fVJVP7fqP9KL1SQ6Wb9+J5eHBjS47NFz5LNT4vLXddlu2JgBa0HcX3PM7aLSx7LKdIsLdQT/bKQEQSHtgbMJPwKF/U4/SI4bgp/UCMkkvtOJspEBIANyLKvilsO0D5lSoRJOQxpPa21XLlB+Wd5WLwibFUNvlLra33UpridS5xa4WNuNkzC+j4rHTmerli6pwFomg5ri+5+ik1WDVtD26VzqyAe0wNtKweA0d5a9yu8abj1Iy95WrO3Lydje5rg5tyOFxr71LZIXNNxa/mo9BURVUTjmDhawNlIcxps5rdTyS/U15G9KS2h5ga7VouSOSCYC24AOXxRg9zTl4WRWuBBFrXG6urSrq2MhxKupuy15kYNA2UZree4UxvSCQAk0bTYagOdcqMI42m+Zx8UQZATdo205piGU19xeeHCT3oYcarpHlzHyansxtisG9x5hWkGNRQQRsrjIZg2z3MaLE87G1v0VeA17co073EmyC+lzOAc9pV1lfkpLCjJa0Xg6QUGgzTAc+q/VGOO4cB2Z3u7mxO+azwpBwykdyIyk4ZhtchH3hT/nxLiTpDTtH7uCZ3e4ho+apukUkHSGjipquMxxxzCUdW85rgOFtrW7RRBTMGt7+CkRxRtv2bkrKWY2bQwYRexlGXUeFQ0VLVSiGFgZG1gs5ovfU7nfmnTtfIzVszzobvJ0RmloNjtyRuuaRYLF3yb3s3VEUvBVtp5NMrDbuTyHNGxH9JVnHIy9skZHqEcCBzhnYzy0U7si3aiU9sw7TLjzCmQNjMMfVyZJWkX7WverCOKncx4AObgQVz7FG4XcWHx0si5TYOiPwDZilRA8tmDZ4wfaFmu+hVhTYhTVfZiks8/cdof1VVNhsluwTbe17hQJ6aVrtc2nFoTVeQ15ErcSL5RrEwqgpMVqKezZh1zBoNe0Pr5q7gqYaqPrIHhzeOliPEcE7CakuDnWUyg+RyS6krGXBhWngiOY2SNzJWNfG4EOaRuChsRWqwqirj6MUQmLnSzvYDcR3aAB4gXKPX08NNJh7IY2xsDpQA0W4M96s2lQMb0FG8cJyPe0/RLZEUqpaHsSyTvjtkjBhrU3/ANRp/tVsACqnCrB8oHHKT6hWoKONzVEpmL9eRXYhg4nmNXQ5YqzS9/Ym7nAcf93vuqmnq21DGuuWEjVp3C1TSQbjcbLH4nh3WV1THDK6J8MznxkHg6zreHa9EtmUxepD/p18uYMnRNBuOtHmpccelw4X7iqumixH7OJ5qUSMDiM9O/O61+LN/ddSqSrgkaerde2hF9QeRSEqpw8nWjbCfCfJODXEasB81x7SADkcDZMZIwnQvb5opI2DwT3qi2XONOoFveF0gF2w8k1mbNu0ooJ4i6BY5kFuPvT44iNhunNDTo5tk/IARlKGyA8hF7iyc0kahPLSW33Hgo9RUxwNtdxceWqtFOT0ikpJcsJnLPaCE+vjjJFhfvQIaepry9+cRRBxALtXab6cDurXDsBo2xxyVTX1EjmAuEp7AJF7WFvVM00dx6FMjJ7STZWftVguDx5J8OJQ3y5jrwIWibh1A1tm0FLbl1Dfoo0+AYXOD/hGwuP36clhHlt6Jn2X5FF6j8oDTVUbyLPspQkJN76eKqJuj1bTHNh9QKgX/hydh/v2Pog0GKWDBUtcwOGhIS86pVvkdqyIWrg0DJiDpayIZGu+9e/PRAY1kgDtLHiOKaQAL3FxvfZU2a6TGT0bJHF4bc926iU8U1PPnpnAPN78rd6lGpbGDY3PeLoLK0h+WFpe9xsBzKMJy6tIrOEXHnwW1NVddC2QtIJ3AFxcaFJdjgAYL2BOpA2BOqS6a7hxn2dmLabIrCgNKK0pg5ZIadVDxsf4APG8czH+Vy3/AOlKYU2riNRSTQj2nsIb+bceoCpZHqg0b0S6bEwWFutM4Hcs9b/qrdqoKGUB1PMT2Xtsb8LhXrSl8N7r18DXqENXb+QoKo8ZHV4rG8fzoLHxa4j4OCugVT9IuzJQSD8cjPeGn5FWylupgwHq9L5JmCkiGVnKTN7x+hUmqoaWrdnqIGPfa3WWyvH9QsfVQMGeTPUDk1nxcrdSj6qlsGVuF8tMrThEY/g1NQzudlkHyPqh1NDVRxulbNA9sbC43DmGwFzzCt7Ku6QV0NDhswkuZJ2PijYN3EtI9wuLqSoqa5Qasq/aSZTsqnNgE5HZLQ6wNzbT6qRS1EtWXfZoJpcts2QbXvb4H3LNU+JOYxmdgfkAuCbA23W06PVMM4nAZ1M12l0R3sG2B8LkpWGPCUtM6l2TOEOpHGCrGgpKm/exGjgr3/8ATsjH4pZWj0FyrQDVEaNbreODUhGXqNr+xncVwbG6oMFJitPEz77Mjmm/5rG47rBWOFYXLTNididRTVIhd1hEVIIg5w1zON+0Rw0A42Jta0teyj4q8xYVWvb7fUPa3xcMo9XBbduEI8IyV9tkkm/JW4Qx4wSEv9ua5PO8h1+JWj0ubDS6qqdjWfYYGj2XF3iGgketlZtSeAuJS+WNepS+qMPhBEk266CugcwdGP3jPEfFY+S7ujRDWguAdbuNj9FsGnts/MPisnC0/sOVp3Bk+JCQzvEf9Or6b5l/hMfhdXQEHDpTUQH+S9wDx+U7H0PihmsZUXbZzZGWa+MghwNuI9VoWasaRxaD6IdTSwVOXr4myFvsuI1HgdwtZ4sZcx4Ma86cXqS2Zh0r3ydVAwuedhz8Ff4Vh4o4w+Qh9Q4dp/LuCLTUVPSuLoY7OOhJJJ95Ui+itTjqHL8lcjLdnC4R26SbdJMiZg2FGaVGYUZhRFyQ0ozCdLb8FHaUVuygUyu6rLPUUtrNJ6yPva7XTwNx5K2oJjPA1zrZx2XdxH/AoWIQyfuqunaDPTknL+Np9pvzHmmTVDaOpjqqc9ZS1DQTbgeI8Rr/AMKRT7Fr+GdZr3WOmv3RLsKp6SEdXQgm3755/s/UKyhlZNGJIXZ2HYt1We6Sz9dWx07CAYGFztdnO4e4D3rbIku0xfCi++vwWeCdqWof3Mb/AOxVwFV4DEY6MOd7Ujs/gLAD4eqtAjTFxrSMsmfXa2jvBZPpC50vSeKKQnq44Iso/M43Pv8AgtX3LPdKYBHU0la6/VuaaaV+2Qk5o3e+49ytPwWxnqwsD0fwsVBmjpOrkzF2aKV7NfAG3oqOspX4Hi8YpCWxTtMlLmN8rxo6MniCCPJ3ctPhlY2upGzWAkHZkZ+F3H6juVR04IZQUErbZ2Vrcp/off5IPXTs0qnNWdMmaOnnZUwRzxfw5Wh7b72OqKCqnoy8vwOlJGnbDfDO63orcBap8GElqTQ8FRMZN6DL+OeFvlnB+SlBRMX/AMrEeVVCf7wPms7v42a43Nsf9HwWdWsv92Fx05kgKe031VdTEDEABezonD1aVPbslsD+FDPqX84QLqYF1OHPHtPab4hZqID9izH/ALkx8sxWkbbO2/MfFZqA5sDYPvSAn/yN/mkc3+q/J0/TuHN/g0sf8Nn5R8E4lcOjiORsuEp5HOfkRK4SuEphKJUdmSTLhJEhg2lGaozXIzHImBJYQjNKjMN0ZpQISGlRamiztcYCxuY3MTvZJ5jkUdpRWlUnCM1qRtVbOqXVFmYfQ4nE89TT1bSeMT2kHzBU3C8DmdJ12JANsbiIOzF35ir4EHcA+KI2wss448U9vkYszbJLSSQ9tu9PB0TLpwWwoPBTKiCGqp5KeoYJIpGlr2HiF1OBQ0FPRkJcPxzBaky4d1lTF+JrM5c3k9m5I5j0TZqXH+kVTAK2mNJBF950ZYG33IaTcm2i2d9LHUck4WsqdCGfcPzrn5FSQx0tPHTwgtiiaGMB3sB8UcFMBvuuhaIx3sKCouLm2GSvP8p0cvk2RpPoCpIKbPCypp5qd9ss0bo3E8A4EfNCa3FovXLpmmRo80eJRNJuLuYT4tJ+SshbfmqOldLJBFK4ZZ4yMwJ2e05XA+YKuI3tkY18fsuFx9EhgS1Fwf2Oh6pH61P7NBl3gmtK7dPnMA4hL1FBUzbFkTi23Oxt62VVTROa6gpwew0tLh3NF/kpWNyB0cNID2ppAXD/AGNNz65R70SijD6h0tuyxuUeJ39Pikbv1L4x+Dp4/wCljSn8k86DxTSUnFMJT5zNnSUwlcumkokO5kkzMkiQwbCjMcojHIzXaqC5MYUZrlFY5FaUCEppRQVGYUZhULIkNKeCgtKI0qFgoKcChgpwKhAl04FCvougoBDAp4QAdUQFAIZpTgUNpTgVAhAU4FDuu3VkyEOri6id1Q3WGQ3lH4XWADvAiwPgDzRo3Swh0scZfEe09gOrSeKODqgMjmpX56J9hxiedPI8PDbwSNuPKM+5X5OnRlQnX2riVDURyi8UjT3EgEeW6ZU10NOCHvD5PuxxkFx+ihzN692aegdfm1ocFyKkDBanpiwn70vZ9FV5Vr4UOS6wqF9TnwCYJpan7RIAZ5ey1nBo5BXULGxRtY07DU8zzUamhENy45pDu7u5BHzLbHocdzn+5i+XkxnqFf7UPO17pl0wuXC5NCI4uQ3OXHOTHOUIOzJIeZJTYDBRo7eCSSJiw7EdiSSBArd0duySShZD2ojUklCwRu6ekkoQdwSSSUCOaiBJJAI9uyekkgyDgnJJKIJ0bpcUklYh3j5Ll7DRJJREQ8bJJJIkZwprtkklCAyhu2SSQIDSSSQAf//Z"/>
          <p:cNvSpPr>
            <a:spLocks noChangeAspect="1" noChangeArrowheads="1"/>
          </p:cNvSpPr>
          <p:nvPr/>
        </p:nvSpPr>
        <p:spPr bwMode="auto">
          <a:xfrm>
            <a:off x="63500" y="-258763"/>
            <a:ext cx="1104900" cy="552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50184" name="Picture 8" descr="http://webcatolicodejavier.org/yu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43800" y="0"/>
            <a:ext cx="1800200" cy="2400301"/>
          </a:xfrm>
          <a:prstGeom prst="rect">
            <a:avLst/>
          </a:prstGeom>
          <a:noFill/>
        </p:spPr>
      </p:pic>
      <p:pic>
        <p:nvPicPr>
          <p:cNvPr id="50186" name="Picture 10" descr="http://t0.gstatic.com/images?q=tbn:ANd9GcQG-Q4awDjIUIUP0YsPrv1bvjyi2IAVxV5i_jLmNBIL0HYc0rT1sr9x4Z3dw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492896"/>
            <a:ext cx="2016224" cy="1728191"/>
          </a:xfrm>
          <a:prstGeom prst="rect">
            <a:avLst/>
          </a:prstGeom>
          <a:noFill/>
        </p:spPr>
      </p:pic>
      <p:pic>
        <p:nvPicPr>
          <p:cNvPr id="50188" name="Picture 12" descr="http://t2.gstatic.com/images?q=tbn:ANd9GcTNMkumEKd3Ypro6csr2breVkact_SeJSZyyA-jLXDG_AS741xUM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7" y="4509120"/>
            <a:ext cx="2016224" cy="194310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668344" y="3212976"/>
            <a:ext cx="14756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Unidos a Cristo, se fortalece la fe, unidos a la patillita, la fe se debilita.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37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solidFill>
                  <a:srgbClr val="002060"/>
                </a:solidFill>
                <a:latin typeface="Agency FB" pitchFamily="34" charset="0"/>
              </a:rPr>
              <a:t>¿Qué sucedió cundo la iglesia se unió con la política?</a:t>
            </a:r>
            <a:endParaRPr lang="es-CO" dirty="0">
              <a:solidFill>
                <a:srgbClr val="00206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5328592" cy="499715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Después de esa unión, la iglesia se preocupó mayormente por los asuntos seculares, y en muchos casos se produjo una falta de espiritualidad.  </a:t>
            </a:r>
          </a:p>
          <a:p>
            <a:pPr algn="ctr">
              <a:buNone/>
            </a:pPr>
            <a:r>
              <a:rPr lang="es-CO" dirty="0" smtClean="0"/>
              <a:t>    Hay una descripción de este período en las pp. 20-28 del C.B.A. t 7.</a:t>
            </a:r>
          </a:p>
          <a:p>
            <a:pPr>
              <a:buNone/>
            </a:pPr>
            <a:r>
              <a:rPr lang="es-CO" dirty="0" smtClean="0"/>
              <a:t>  </a:t>
            </a:r>
            <a:endParaRPr lang="es-CO" dirty="0"/>
          </a:p>
        </p:txBody>
      </p:sp>
      <p:pic>
        <p:nvPicPr>
          <p:cNvPr id="13314" name="Picture 2" descr="http://4.bp.blogspot.com/_hN5QXLgYp5A/S_debbtdg3I/AAAAAAAAAXo/KVAlBIYh9KA/s1600/IGLESIA+VA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628800"/>
            <a:ext cx="2880320" cy="280831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868144" y="4581128"/>
            <a:ext cx="30243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La falta de espiritualidad puede ser un índice de la falta de interés por las reuniones de la iglesia.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227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04664"/>
            <a:ext cx="5832648" cy="619268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Esta balanza también puede interpretarse como símbolo de una indebida preocupación por las cosas materiales. </a:t>
            </a:r>
          </a:p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   Ya no se trata de una guerra victoriosa, (</a:t>
            </a:r>
            <a:r>
              <a:rPr lang="es-CO" u="sng" dirty="0" smtClean="0"/>
              <a:t>consagración</a:t>
            </a:r>
            <a:r>
              <a:rPr lang="es-CO" dirty="0" smtClean="0"/>
              <a:t>) como en el caso del primer jinete, ni representa un abundante derramamiento de sangre como en el segundo, (</a:t>
            </a:r>
            <a:r>
              <a:rPr lang="es-CO" u="sng" dirty="0" smtClean="0"/>
              <a:t>persecución</a:t>
            </a:r>
            <a:r>
              <a:rPr lang="es-CO" dirty="0" smtClean="0"/>
              <a:t>), sino que su efecto es ahora aún más terrible: hambre (</a:t>
            </a:r>
            <a:r>
              <a:rPr lang="es-CO" u="sng" dirty="0" smtClean="0"/>
              <a:t>conformismo)</a:t>
            </a:r>
            <a:r>
              <a:rPr lang="es-CO" dirty="0" smtClean="0"/>
              <a:t>.</a:t>
            </a:r>
          </a:p>
        </p:txBody>
      </p:sp>
      <p:pic>
        <p:nvPicPr>
          <p:cNvPr id="12290" name="Picture 2" descr="http://t0.gstatic.com/images?q=tbn:ANd9GcQ2DKNiHUCqU6DyVnk6NeWag3lDx7YN0G_TR_fKrhYj6_iJUt1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60648"/>
            <a:ext cx="2736304" cy="2808312"/>
          </a:xfrm>
          <a:prstGeom prst="rect">
            <a:avLst/>
          </a:prstGeom>
          <a:noFill/>
        </p:spPr>
      </p:pic>
      <p:pic>
        <p:nvPicPr>
          <p:cNvPr id="8" name="Picture 4" descr="http://t1.gstatic.com/images?q=tbn:ANd9GcTApEnlktxJoejwMr3rOZIenkPyS4WEBLf4XQYNtAhoM8Wtskr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356992"/>
            <a:ext cx="2304256" cy="252028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516216" y="6021288"/>
            <a:ext cx="2627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</a:rPr>
              <a:t>Pero él no lo sabía.</a:t>
            </a:r>
          </a:p>
        </p:txBody>
      </p:sp>
    </p:spTree>
    <p:extLst>
      <p:ext uri="{BB962C8B-B14F-4D97-AF65-F5344CB8AC3E}">
        <p14:creationId xmlns:p14="http://schemas.microsoft.com/office/powerpoint/2010/main" val="286762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978896" cy="62646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b="1" dirty="0" smtClean="0"/>
              <a:t>       </a:t>
            </a:r>
            <a:r>
              <a:rPr lang="es-CO" sz="4000" b="1" dirty="0" smtClean="0">
                <a:solidFill>
                  <a:srgbClr val="FF0000"/>
                </a:solidFill>
              </a:rPr>
              <a:t>Verso 6</a:t>
            </a:r>
            <a:r>
              <a:rPr lang="es-CO" sz="4000" b="1" dirty="0" smtClean="0"/>
              <a:t>. “</a:t>
            </a:r>
            <a:r>
              <a:rPr lang="es-CO" sz="4000" b="1" u="sng" dirty="0" smtClean="0"/>
              <a:t>Dos libras de trigo por un denario</a:t>
            </a:r>
            <a:r>
              <a:rPr lang="es-CO" sz="4000" b="1" dirty="0" smtClean="0"/>
              <a:t>”. </a:t>
            </a:r>
            <a:r>
              <a:rPr lang="es-CO" sz="4000" dirty="0" smtClean="0"/>
              <a:t> Gr. jóinix, una medida que aproximadamente equivale a un litro.  </a:t>
            </a:r>
          </a:p>
          <a:p>
            <a:pPr algn="ctr">
              <a:buNone/>
            </a:pPr>
            <a:endParaRPr lang="es-CO" sz="4000" dirty="0" smtClean="0"/>
          </a:p>
          <a:p>
            <a:pPr algn="ctr">
              <a:buNone/>
            </a:pPr>
            <a:r>
              <a:rPr lang="es-CO" sz="4000" dirty="0" smtClean="0"/>
              <a:t>Esta cantidad de grano representaba la ración diaria de alimento para un obrero.   </a:t>
            </a:r>
          </a:p>
        </p:txBody>
      </p:sp>
      <p:pic>
        <p:nvPicPr>
          <p:cNvPr id="5" name="Picture 2" descr="http://t1.gstatic.com/images?q=tbn:ANd9GcRcMmq8uFxuzR6_vCBNlsz2XV40XFNBXtofxwcjxIt3tNczBKm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88640"/>
            <a:ext cx="3145904" cy="3096344"/>
          </a:xfrm>
          <a:prstGeom prst="rect">
            <a:avLst/>
          </a:prstGeom>
          <a:noFill/>
        </p:spPr>
      </p:pic>
      <p:pic>
        <p:nvPicPr>
          <p:cNvPr id="11266" name="Picture 2" descr="http://t1.gstatic.com/images?q=tbn:ANd9GcTImvke4kYEYJNdZLFXNr3FwB_tab5AyKxgky_mIhd-VwfeRq-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573016"/>
            <a:ext cx="3168352" cy="2937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175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s-CO" b="1" dirty="0" smtClean="0">
                <a:latin typeface="Agency FB" pitchFamily="34" charset="0"/>
              </a:rPr>
              <a:t>¿A qué equivalía un denario?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888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dirty="0" smtClean="0"/>
              <a:t>     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Gr d’nárion, moneda de plata que pesaba menos de 4 gramos.</a:t>
            </a:r>
          </a:p>
          <a:p>
            <a:pPr algn="ctr">
              <a:buNone/>
            </a:pPr>
            <a:r>
              <a:rPr lang="es-CO" dirty="0" smtClean="0"/>
              <a:t>       Según </a:t>
            </a:r>
            <a:r>
              <a:rPr lang="es-CO" dirty="0" smtClean="0">
                <a:solidFill>
                  <a:srgbClr val="FF0000"/>
                </a:solidFill>
              </a:rPr>
              <a:t>Mat.20:2</a:t>
            </a:r>
            <a:r>
              <a:rPr lang="es-CO" dirty="0" smtClean="0"/>
              <a:t>, El “denario” romano era el salario diario de un obrero común.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3528" y="4077072"/>
            <a:ext cx="540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 </a:t>
            </a:r>
            <a:r>
              <a:rPr lang="es-CO" sz="2800" dirty="0">
                <a:solidFill>
                  <a:prstClr val="black"/>
                </a:solidFill>
              </a:rPr>
              <a:t>Por lo tanto, </a:t>
            </a:r>
            <a:r>
              <a:rPr lang="es-CO" sz="2800" dirty="0">
                <a:solidFill>
                  <a:srgbClr val="0070C0"/>
                </a:solidFill>
              </a:rPr>
              <a:t>esta ración de trigo para un día por el trabajo de un día representaba apenas el alimento indispensable para un obrero y su familia</a:t>
            </a:r>
            <a:r>
              <a:rPr lang="es-CO" sz="2800" dirty="0">
                <a:solidFill>
                  <a:prstClr val="black"/>
                </a:solidFill>
              </a:rPr>
              <a:t>, si es que no significaba morirse de hambre.    </a:t>
            </a:r>
          </a:p>
        </p:txBody>
      </p:sp>
      <p:pic>
        <p:nvPicPr>
          <p:cNvPr id="55298" name="Picture 2" descr="http://t0.gstatic.com/images?q=tbn:ANd9GcQ3UYd74sGrZU2XgiSODYeGa119fcbKGfy0P2Oweg3ZYcN4f3xtO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149080"/>
            <a:ext cx="2899023" cy="24239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544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1872209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 Pero a pesar del hambre era posible sobrevivir.  Así ha protegido Dios siempre a sus hijos en tiempos de necesidad.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276873"/>
            <a:ext cx="5472608" cy="452431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Cuando este pasaje se aplica al período de la historia cristiana que siguió a la legalización del cristianismo, alrededor de 313-538 d. C. las palabras de Juan pueden interpretarse como una indicación de la preocupación general del hombre por las cosas materiales. </a:t>
            </a:r>
            <a:endParaRPr lang="es-CO" sz="3200" dirty="0">
              <a:solidFill>
                <a:prstClr val="black"/>
              </a:solidFill>
            </a:endParaRPr>
          </a:p>
        </p:txBody>
      </p:sp>
      <p:pic>
        <p:nvPicPr>
          <p:cNvPr id="56322" name="Picture 2" descr="http://t0.gstatic.com/images?q=tbn:ANd9GcQcG0RbIxkvykLTKZ6OYRUSnJD0wMjMe6z_k1fv430_Gs8Lw91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276872"/>
            <a:ext cx="2880320" cy="2143125"/>
          </a:xfrm>
          <a:prstGeom prst="rect">
            <a:avLst/>
          </a:prstGeom>
          <a:noFill/>
        </p:spPr>
      </p:pic>
      <p:pic>
        <p:nvPicPr>
          <p:cNvPr id="56326" name="Picture 6" descr="http://t3.gstatic.com/images?q=tbn:ANd9GcTqKr4qanWikV6Cjbfzthj6Kbyl9hIaaEvKq3pB24ukmaNKGpYA9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509120"/>
            <a:ext cx="2880320" cy="2063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7754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b="1" u="sng" dirty="0" smtClean="0"/>
              <a:t>“Tres litro de Cebada por un denario”</a:t>
            </a:r>
            <a:r>
              <a:rPr lang="es-CO" b="1" dirty="0" smtClean="0">
                <a:solidFill>
                  <a:srgbClr val="FF0000"/>
                </a:solidFill>
              </a:rPr>
              <a:t> (verso 6). </a:t>
            </a:r>
            <a:r>
              <a:rPr lang="es-CO" dirty="0" smtClean="0"/>
              <a:t>Este grano era más barato que el trigo, como lo indican los precios que se dan en </a:t>
            </a:r>
            <a:r>
              <a:rPr lang="es-CO" dirty="0" smtClean="0">
                <a:solidFill>
                  <a:srgbClr val="FF0000"/>
                </a:solidFill>
              </a:rPr>
              <a:t>(2 Rey.7:18)</a:t>
            </a:r>
            <a:r>
              <a:rPr lang="es-CO" dirty="0" smtClean="0"/>
              <a:t>. </a:t>
            </a:r>
          </a:p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  Aconteció, pues, de la manera que el varón de Dios había anunciado al rey, al decir: </a:t>
            </a:r>
            <a:r>
              <a:rPr lang="es-CO" u="sng" dirty="0" smtClean="0">
                <a:solidFill>
                  <a:srgbClr val="0070C0"/>
                </a:solidFill>
              </a:rPr>
              <a:t>«Serán vendidos por UN SICLO DOS SEAHS DE CEBADA</a:t>
            </a:r>
            <a:r>
              <a:rPr lang="es-CO" dirty="0" smtClean="0"/>
              <a:t>, y </a:t>
            </a:r>
            <a:r>
              <a:rPr lang="es-CO" u="sng" dirty="0" smtClean="0">
                <a:solidFill>
                  <a:srgbClr val="0070C0"/>
                </a:solidFill>
              </a:rPr>
              <a:t>EL SEAH DE FLOR DE HARINA SERÁ VENDIDO POR UN SICLO</a:t>
            </a:r>
            <a:r>
              <a:rPr lang="es-CO" dirty="0" smtClean="0"/>
              <a:t> mañana a estas horas, a la puerta de Samaria.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El »Shea equivale a -unos 7,33 litros- O sea: 2 seah de cebada =14,66 de cebada por un ciclo. Representa lo escaso que se volvió el alimento espiritual. </a:t>
            </a:r>
          </a:p>
        </p:txBody>
      </p:sp>
    </p:spTree>
    <p:extLst>
      <p:ext uri="{BB962C8B-B14F-4D97-AF65-F5344CB8AC3E}">
        <p14:creationId xmlns:p14="http://schemas.microsoft.com/office/powerpoint/2010/main" val="3863131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b="1" dirty="0" smtClean="0">
                <a:latin typeface="Agency FB" pitchFamily="34" charset="0"/>
              </a:rPr>
              <a:t>¿Qué a echo Dios para conservar el plan de salvación en tiempos de dificultad?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6470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s-CO" dirty="0" smtClean="0"/>
              <a:t>     “</a:t>
            </a:r>
            <a:r>
              <a:rPr lang="es-CO" b="1" u="sng" dirty="0" smtClean="0"/>
              <a:t>Pero No dañéis el vino ni el aceite</a:t>
            </a:r>
            <a:r>
              <a:rPr lang="es-CO" b="1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(verso 6).</a:t>
            </a:r>
          </a:p>
        </p:txBody>
      </p:sp>
      <p:pic>
        <p:nvPicPr>
          <p:cNvPr id="58370" name="Picture 2" descr="http://t3.gstatic.com/images?q=tbn:ANd9GcQswjlaPO_PFqbTLDDLQtKQ1J7TuBM_sXdY9ZKWFYCIYArNZl7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636912"/>
            <a:ext cx="3528392" cy="252028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2828836"/>
            <a:ext cx="446449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srgbClr val="0070C0"/>
                </a:solidFill>
              </a:rPr>
              <a:t> </a:t>
            </a:r>
            <a:r>
              <a:rPr lang="es-CO" sz="4000" dirty="0">
                <a:solidFill>
                  <a:srgbClr val="0070C0"/>
                </a:solidFill>
              </a:rPr>
              <a:t>La voz que anuncia el alto costo del trigo y de la cebada, también ordena que </a:t>
            </a:r>
            <a:r>
              <a:rPr lang="es-CO" sz="4000" u="sng" dirty="0">
                <a:solidFill>
                  <a:srgbClr val="0070C0"/>
                </a:solidFill>
              </a:rPr>
              <a:t>no deben destruirse el aceite y el vino.</a:t>
            </a:r>
            <a:r>
              <a:rPr lang="es-CO" sz="4000" u="sng" dirty="0">
                <a:solidFill>
                  <a:prstClr val="black"/>
                </a:solidFill>
              </a:rPr>
              <a:t> </a:t>
            </a:r>
          </a:p>
          <a:p>
            <a:r>
              <a:rPr lang="es-CO" sz="4000" u="sng" dirty="0">
                <a:solidFill>
                  <a:prstClr val="black"/>
                </a:solidFill>
              </a:rPr>
              <a:t> </a:t>
            </a:r>
            <a:r>
              <a:rPr lang="es-CO" dirty="0">
                <a:solidFill>
                  <a:prstClr val="black"/>
                </a:solidFill>
              </a:rPr>
              <a:t>  </a:t>
            </a:r>
            <a:endParaRPr lang="es-CO" dirty="0">
              <a:solidFill>
                <a:prstClr val="black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148064" y="5445223"/>
            <a:ext cx="3744416" cy="132343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prstClr val="black"/>
                </a:solidFill>
              </a:rPr>
              <a:t>Recuérdese que el aceite es símbolo del Espíritu Santo, y el vino es símbolo de la sangre de Cristo.</a:t>
            </a:r>
            <a:endParaRPr lang="es-CO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256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288032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b="1" dirty="0" smtClean="0"/>
              <a:t>El “aceite ni el vino” </a:t>
            </a:r>
            <a:r>
              <a:rPr lang="es-CO" dirty="0" smtClean="0"/>
              <a:t>Eran los dos líquidos comunes en la alimentación en el mundo antiguo.  Simbolizan la </a:t>
            </a:r>
            <a:r>
              <a:rPr lang="es-CO" u="sng" dirty="0" smtClean="0"/>
              <a:t>fe y el amor</a:t>
            </a:r>
            <a:r>
              <a:rPr lang="es-CO" dirty="0" smtClean="0"/>
              <a:t>, que debían ser conservados entre los hombres frente al materialismo que dominó a la iglesia después de su legalización por Constantino en el siglo IV.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3717032"/>
            <a:ext cx="2520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Quiere decir que: La eficacia de la sangre de Cristo y la obra del Espíritu Santo no fueron afectados. </a:t>
            </a:r>
          </a:p>
        </p:txBody>
      </p:sp>
      <p:pic>
        <p:nvPicPr>
          <p:cNvPr id="5" name="Picture 2" descr="http://t0.gstatic.com/images?q=tbn:ANd9GcQ51YBJW1uVQ1uHwDI8u0Xg2gvs2iOH17mCPNipelA_OmLX4OK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645024"/>
            <a:ext cx="3384376" cy="289292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76256" y="3789039"/>
            <a:ext cx="20162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De esta forma es como Dios a conservado su verdad pura a través de los siglos asta hoy.</a:t>
            </a:r>
          </a:p>
        </p:txBody>
      </p:sp>
    </p:spTree>
    <p:extLst>
      <p:ext uri="{BB962C8B-B14F-4D97-AF65-F5344CB8AC3E}">
        <p14:creationId xmlns:p14="http://schemas.microsoft.com/office/powerpoint/2010/main" val="43003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971</Words>
  <Application>Microsoft Office PowerPoint</Application>
  <PresentationFormat>Presentación en pantalla (4:3)</PresentationFormat>
  <Paragraphs>53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1_Tema de Office</vt:lpstr>
      <vt:lpstr>Presentación de PowerPoint</vt:lpstr>
      <vt:lpstr>Presentación de PowerPoint</vt:lpstr>
      <vt:lpstr>Periodo del tercer sello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sucedió cundo la iglesia se unió con la política?</vt:lpstr>
      <vt:lpstr>Presentación de PowerPoint</vt:lpstr>
      <vt:lpstr>Presentación de PowerPoint</vt:lpstr>
      <vt:lpstr>¿A qué equivalía un denario?</vt:lpstr>
      <vt:lpstr>Presentación de PowerPoint</vt:lpstr>
      <vt:lpstr>Presentación de PowerPoint</vt:lpstr>
      <vt:lpstr>¿Qué a echo Dios para conservar el plan de salvación en tiempos de dificultad?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1</cp:revision>
  <dcterms:created xsi:type="dcterms:W3CDTF">2012-08-27T00:33:36Z</dcterms:created>
  <dcterms:modified xsi:type="dcterms:W3CDTF">2012-08-27T00:33:52Z</dcterms:modified>
</cp:coreProperties>
</file>